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notesSlides/_rels/notesSlide9.xml.rels" ContentType="application/vnd.openxmlformats-package.relationships+xml"/>
  <Override PartName="/ppt/notesSlides/_rels/notesSlide6.xml.rels" ContentType="application/vnd.openxmlformats-package.relationships+xml"/>
  <Override PartName="/ppt/notesSlides/_rels/notesSlide8.xml.rels" ContentType="application/vnd.openxmlformats-package.relationships+xml"/>
  <Override PartName="/ppt/notesSlides/_rels/notesSlide2.xml.rels" ContentType="application/vnd.openxmlformats-package.relationships+xml"/>
  <Override PartName="/ppt/notesSlides/_rels/notesSlide7.xml.rels" ContentType="application/vnd.openxmlformats-package.relationships+xml"/>
  <Override PartName="/ppt/notesSlides/_rels/notesSlide1.xml.rels" ContentType="application/vnd.openxmlformats-package.relationships+xml"/>
  <Override PartName="/ppt/notesSlides/_rels/notesSlide5.xml.rels" ContentType="application/vnd.openxmlformats-package.relationships+xml"/>
  <Override PartName="/ppt/notesSlides/_rels/notesSlide10.xml.rels" ContentType="application/vnd.openxmlformats-package.relationships+xml"/>
  <Override PartName="/ppt/notesSlides/_rels/notesSlide3.xml.rels" ContentType="application/vnd.openxmlformats-package.relationships+xml"/>
  <Override PartName="/ppt/notesSlides/_rels/notesSlide4.xml.rels" ContentType="application/vnd.openxmlformats-package.relationship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presProps.xml" ContentType="application/vnd.openxmlformats-officedocument.presentationml.presProps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_rels/slide9.xml.rels" ContentType="application/vnd.openxmlformats-package.relationships+xml"/>
  <Override PartName="/ppt/slides/_rels/slide10.xml.rels" ContentType="application/vnd.openxmlformats-package.relationships+xml"/>
  <Override PartName="/ppt/slides/_rels/slide8.xml.rels" ContentType="application/vnd.openxmlformats-package.relationships+xml"/>
  <Override PartName="/ppt/slides/_rels/slide7.xml.rels" ContentType="application/vnd.openxmlformats-package.relationships+xml"/>
  <Override PartName="/ppt/slides/_rels/slide6.xml.rels" ContentType="application/vnd.openxmlformats-package.relationships+xml"/>
  <Override PartName="/ppt/slides/_rels/slide3.xml.rels" ContentType="application/vnd.openxmlformats-package.relationships+xml"/>
  <Override PartName="/ppt/slides/_rels/slide5.xml.rels" ContentType="application/vnd.openxmlformats-package.relationships+xml"/>
  <Override PartName="/ppt/slides/_rels/slide2.xml.rels" ContentType="application/vnd.openxmlformats-package.relationships+xml"/>
  <Override PartName="/ppt/slides/_rels/slide4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10.xml" ContentType="application/vnd.openxmlformats-officedocument.presentationml.slide+xml"/>
  <Override PartName="/ppt/slides/slide9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notesMasterIdLst>
    <p:notesMasterId r:id="rId3"/>
  </p:notesMasterIdLst>
  <p:sldIdLst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</p:sldIdLst>
  <p:sldSz cx="9144000" cy="6858000"/>
  <p:notesSz cx="6858000" cy="914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<Relationship Id="rId10" Type="http://schemas.openxmlformats.org/officeDocument/2006/relationships/slide" Target="slides/slide7.xml"/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slide" Target="slides/slide10.xml"/><Relationship Id="rId14" Type="http://schemas.openxmlformats.org/officeDocument/2006/relationships/presProps" Target="presProps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Click to move the slide</a:t>
            </a: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marL="216000" indent="0"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Click to edit the notes format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indent="0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&lt;header&gt;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dt" idx="4"/>
          </p:nvPr>
        </p:nvSpPr>
        <p:spPr>
          <a:xfrm>
            <a:off x="439920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&lt;date/time&gt;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5" name="PlaceHolder 5"/>
          <p:cNvSpPr>
            <a:spLocks noGrp="1"/>
          </p:cNvSpPr>
          <p:nvPr>
            <p:ph type="ftr" idx="5"/>
          </p:nvPr>
        </p:nvSpPr>
        <p:spPr>
          <a:xfrm>
            <a:off x="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6" name="PlaceHolder 6"/>
          <p:cNvSpPr>
            <a:spLocks noGrp="1"/>
          </p:cNvSpPr>
          <p:nvPr>
            <p:ph type="sldNum" idx="6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 algn="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74A590F7-2A7F-440F-98F1-F52650FF4A16}" type="slidenum"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_rels/notesSlide10.xml.rels><?xml version="1.0" encoding="UTF-8"?>
<Relationships xmlns="http://schemas.openxmlformats.org/package/2006/relationships"><Relationship Id="rId1" Type="http://schemas.openxmlformats.org/officeDocument/2006/relationships/slide" Target="../slides/slide10.xml"/><Relationship Id="rId2" Type="http://schemas.openxmlformats.org/officeDocument/2006/relationships/notesMaster" Target="../notesMasters/notesMaster1.xml"/>
</Relationships>
</file>

<file path=ppt/notesSlides/_rels/notesSlide2.xml.rels><?xml version="1.0" encoding="UTF-8"?>
<Relationships xmlns="http://schemas.openxmlformats.org/package/2006/relationships"><Relationship Id="rId1" Type="http://schemas.openxmlformats.org/officeDocument/2006/relationships/slide" Target="../slides/slide2.xml"/><Relationship Id="rId2" Type="http://schemas.openxmlformats.org/officeDocument/2006/relationships/notesMaster" Target="../notesMasters/notesMaster1.xml"/>
</Relationships>
</file>

<file path=ppt/notesSlides/_rels/notesSlide3.xml.rels><?xml version="1.0" encoding="UTF-8"?>
<Relationships xmlns="http://schemas.openxmlformats.org/package/2006/relationships"><Relationship Id="rId1" Type="http://schemas.openxmlformats.org/officeDocument/2006/relationships/slide" Target="../slides/slide3.xml"/><Relationship Id="rId2" Type="http://schemas.openxmlformats.org/officeDocument/2006/relationships/notesMaster" Target="../notesMasters/notesMaster1.xml"/>
</Relationships>
</file>

<file path=ppt/notesSlides/_rels/notesSlide4.xml.rels><?xml version="1.0" encoding="UTF-8"?>
<Relationships xmlns="http://schemas.openxmlformats.org/package/2006/relationships"><Relationship Id="rId1" Type="http://schemas.openxmlformats.org/officeDocument/2006/relationships/slide" Target="../slides/slide4.xml"/><Relationship Id="rId2" Type="http://schemas.openxmlformats.org/officeDocument/2006/relationships/notesMaster" Target="../notesMasters/notesMaster1.xml"/>
</Relationships>
</file>

<file path=ppt/notesSlides/_rels/notesSlide5.xml.rels><?xml version="1.0" encoding="UTF-8"?>
<Relationships xmlns="http://schemas.openxmlformats.org/package/2006/relationships"><Relationship Id="rId1" Type="http://schemas.openxmlformats.org/officeDocument/2006/relationships/slide" Target="../slides/slide5.xml"/><Relationship Id="rId2" Type="http://schemas.openxmlformats.org/officeDocument/2006/relationships/notesMaster" Target="../notesMasters/notesMaster1.xml"/>
</Relationships>
</file>

<file path=ppt/notesSlides/_rels/notesSlide6.xml.rels><?xml version="1.0" encoding="UTF-8"?>
<Relationships xmlns="http://schemas.openxmlformats.org/package/2006/relationships"><Relationship Id="rId1" Type="http://schemas.openxmlformats.org/officeDocument/2006/relationships/slide" Target="../slides/slide6.xml"/><Relationship Id="rId2" Type="http://schemas.openxmlformats.org/officeDocument/2006/relationships/notesMaster" Target="../notesMasters/notesMaster1.xml"/>
</Relationships>
</file>

<file path=ppt/notesSlides/_rels/notesSlide7.xml.rels><?xml version="1.0" encoding="UTF-8"?>
<Relationships xmlns="http://schemas.openxmlformats.org/package/2006/relationships"><Relationship Id="rId1" Type="http://schemas.openxmlformats.org/officeDocument/2006/relationships/slide" Target="../slides/slide7.xml"/><Relationship Id="rId2" Type="http://schemas.openxmlformats.org/officeDocument/2006/relationships/notesMaster" Target="../notesMasters/notesMaster1.xml"/>
</Relationships>
</file>

<file path=ppt/notesSlides/_rels/notesSlide8.xml.rels><?xml version="1.0" encoding="UTF-8"?>
<Relationships xmlns="http://schemas.openxmlformats.org/package/2006/relationships"><Relationship Id="rId1" Type="http://schemas.openxmlformats.org/officeDocument/2006/relationships/slide" Target="../slides/slide8.xml"/><Relationship Id="rId2" Type="http://schemas.openxmlformats.org/officeDocument/2006/relationships/notesMaster" Target="../notesMasters/notesMaster1.xml"/>
</Relationships>
</file>

<file path=ppt/notesSlides/_rels/notesSlide9.xml.rels><?xml version="1.0" encoding="UTF-8"?>
<Relationships xmlns="http://schemas.openxmlformats.org/package/2006/relationships"><Relationship Id="rId1" Type="http://schemas.openxmlformats.org/officeDocument/2006/relationships/slide" Target="../slides/slide9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Introduce the concept of biological transmutations — nuclear transformations occurring inside living systems without extreme temperature or pressure.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Highlight that traditional physics assumes only high-energy nuclear processes, but this approach explores low mass-difference (Δm) reactions — keV to sub-MeV — that could occur via enzyme-assisted electron screening, neutron moderation, or alpha capture.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Mention Kervran’s early research and the evolution into this low delta, easy mover framework for explaining natural element conversions in plants, animals, and humans.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9" name="PlaceHolder 3"/>
          <p:cNvSpPr>
            <a:spLocks noGrp="1"/>
          </p:cNvSpPr>
          <p:nvPr>
            <p:ph type="sldNum" idx="7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038A3E2F-180D-49DD-8C5B-13F9DAC576EA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notesSlides/notesSlide10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95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Future work should include experiments to validate low-Δm nuclear transformations.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Potential applications in agriculture, medicine, and bio-material production could be transformative.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6" name="PlaceHolder 3"/>
          <p:cNvSpPr>
            <a:spLocks noGrp="1"/>
          </p:cNvSpPr>
          <p:nvPr>
            <p:ph type="sldNum" idx="16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A938E5AD-670C-454D-8901-C6E3DCD0C779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notesSlides/notesSlide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71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In biological systems, large energy releases (MeV-scale) would cause radiation damage, so feasible reactions must have low Δm, often compensated by endothermic and exothermic steps in a loop.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This makes them silent from a thermal perspective, yet still able to perform elemental conversions.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These reactions exploit isobar slides (β/EC), isomer drops, and soft captures to achieve low ΔE.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2" name="PlaceHolder 3"/>
          <p:cNvSpPr>
            <a:spLocks noGrp="1"/>
          </p:cNvSpPr>
          <p:nvPr>
            <p:ph type="sldNum" idx="8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FEAA490F-5CD3-4EA3-AA31-F1DC21AD68CB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notesSlides/notesSlide3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74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Easy movers are isotopes that can shift to nearby isotopes with low Δm.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Many biological elements are easy movers, and heavy anchors like Sr-88, Ba-138, Sn-120, Pb-208 serve as hubs.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These hubs enable low-energy pathways connecting light biological elements to heavier elements.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5" name="PlaceHolder 3"/>
          <p:cNvSpPr>
            <a:spLocks noGrp="1"/>
          </p:cNvSpPr>
          <p:nvPr>
            <p:ph type="sldNum" idx="9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A44C60A1-8DC6-4E82-8F5D-345764917600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notesSlides/notesSlide4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77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Examples: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- Na+O → K (low ΔE), K+p → Ca — relevant to muscle and nerve function.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- Mg+O → Ca — dietary Mg affecting bone density.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- P+α → S → Ca — in chickens producing bones without shells present.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- N-14 ⇄ C-14 — endothermic/exothermic tiny Q-value useful for subtle temperature regulation (possible SPP involvement).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8" name="PlaceHolder 3"/>
          <p:cNvSpPr>
            <a:spLocks noGrp="1"/>
          </p:cNvSpPr>
          <p:nvPr>
            <p:ph type="sldNum" idx="10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804DF324-1ACD-424F-9BF4-ADF0A8575633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notesSlides/notesSlide5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80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The Na/K biological pump may involve nuclear-level adjustments in easy mover isotopes.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These could act as heat sinks in muscle cells, protecting against heat fatigue.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ORS (oral rehydration salts) restores Na⁺, enabling the pathway to resume, which may explain improved endurance in hot climates.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1" name="PlaceHolder 3"/>
          <p:cNvSpPr>
            <a:spLocks noGrp="1"/>
          </p:cNvSpPr>
          <p:nvPr>
            <p:ph type="sldNum" idx="11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83CC6306-A5FA-4AD4-B11F-28B46AD7C65C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notesSlides/notesSlide6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83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Metal cofactors may assist low-energy nuclear steps by improving particle approach probability.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Fe in hemoglobin, Cu in redox enzymes, Mo in nitrogenase — all could aid nuclear facilitation.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Isomer drops provide clean keV energy absorption without high-energy radiation.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4" name="PlaceHolder 3"/>
          <p:cNvSpPr>
            <a:spLocks noGrp="1"/>
          </p:cNvSpPr>
          <p:nvPr>
            <p:ph type="sldNum" idx="12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B9BAB0D3-868F-490E-9E15-E82919B4F260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notesSlides/notesSlide7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86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Examples: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- Cows producing Ca-rich milk despite low dietary Ca when P is supplied.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- Chicks forming bones even when shell Ca is absent — possible P/S → Ca.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- Human Mg intake boosting Ca formation in bones.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- Trees gaining massive biomass from atmospheric gases without proportional soil depletion.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7" name="PlaceHolder 3"/>
          <p:cNvSpPr>
            <a:spLocks noGrp="1"/>
          </p:cNvSpPr>
          <p:nvPr>
            <p:ph type="sldNum" idx="13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1C63EB45-809E-4B5E-A320-F55502F5F741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notesSlides/notesSlide8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Empirical hints from agriculture, biology, and environmental monitoring suggest nuclear-level changes without high-energy triggers.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C-14 ratios in plants near volcanoes and anomalous isotope ratios point toward low-Δm biological processes.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0" name="PlaceHolder 3"/>
          <p:cNvSpPr>
            <a:spLocks noGrp="1"/>
          </p:cNvSpPr>
          <p:nvPr>
            <p:ph type="sldNum" idx="14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7FEFE9B1-73C9-4193-8F28-5312864D0D68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notesSlides/notesSlide9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  <a:ln w="0">
            <a:noFill/>
          </a:ln>
        </p:spPr>
      </p:sp>
      <p:sp>
        <p:nvSpPr>
          <p:cNvPr id="92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Low-Δm loops can be designed to be energy neutral, maintaining thermal balance while performing nuclear transformations.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marL="216000" indent="0">
              <a:lnSpc>
                <a:spcPct val="100000"/>
              </a:lnSpc>
              <a:buNone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Example: Na+O → K 🔥, K+p → Ca 🔥, Ca→Ba ❄️, plus keV isomer drops → net ~0.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3" name="PlaceHolder 3"/>
          <p:cNvSpPr>
            <a:spLocks noGrp="1"/>
          </p:cNvSpPr>
          <p:nvPr>
            <p:ph type="sldNum" idx="15"/>
          </p:nvPr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F215AD5C-1CAE-42FE-9613-6D6FA05C9F0F}" type="slidenum">
              <a:rPr b="0" lang="en-US" sz="12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9D4ACCAC-BDFF-472A-A264-DCD841C3B479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DA2E7D3-22DD-47AD-8A58-45AD2373D77A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E6BEB154-A45F-4BD0-80AC-4BB3E994ACE4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239640" y="160020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022080" y="160020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457200" y="396432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239640" y="396432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022080" y="396432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E2EF247-BC9F-4CBA-B074-9A3B76D0D1BE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F919B1F-C8A5-4040-AD30-D79342FF563C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D45B98E-824E-41F2-B410-43C2BE7D60E6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3E762C2-1731-4356-A30D-9CDC83DF21F6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4A74D2E-3770-47F1-BBBF-8380A35E30CA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6230A3E-7B40-428B-9C00-243341BE0D6E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EDF1320-4764-4015-B8E1-4F2A0C916B8D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C4C47A7-53E9-439A-A9AD-F89EF8B440F1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BCE008F-9F25-4E62-9034-F21937B3A1DE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Click to edit Master title style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marL="343080" indent="-34308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Click to edit Master text styles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84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Second level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2" marL="1143000" indent="-22860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Third level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lvl="3" marL="1600200" indent="-2286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Fourth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4" marL="2057400" indent="-22860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»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Fifth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>
              <a:lnSpc>
                <a:spcPct val="100000"/>
              </a:lnSpc>
              <a:buNone/>
              <a:defRPr b="0" lang="en-US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 indent="0">
              <a:lnSpc>
                <a:spcPct val="100000"/>
              </a:lnSpc>
              <a:buNone/>
            </a:pPr>
            <a:r>
              <a:rPr b="0" lang="en-US" sz="1200" spc="-1" strike="noStrike">
                <a:solidFill>
                  <a:srgbClr val="8b8b8b"/>
                </a:solidFill>
                <a:latin typeface="Calibri"/>
              </a:rPr>
              <a:t>&lt;date/time&gt;</a:t>
            </a:r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 algn="r">
              <a:lnSpc>
                <a:spcPct val="100000"/>
              </a:lnSpc>
              <a:buNone/>
              <a:defRPr b="0" lang="en-US" sz="120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12BD09CF-3324-4162-9C14-47F85E4F0381}" type="slidenum">
              <a:rPr b="0" lang="en-US" sz="1200" spc="-1" strike="noStrike">
                <a:solidFill>
                  <a:srgbClr val="8b8b8b"/>
                </a:solidFill>
                <a:latin typeface="Calibri"/>
              </a:rPr>
              <a:t>&lt;number&gt;</a:t>
            </a:fld>
            <a:endParaRPr b="0" lang="en-U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Biological Transmutations: Low-Δm Nuclear Pathways in Living Systems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8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Khawar Nehal’s Framework for Feasible Bio-Nuclear Reactions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Research &amp; Applications Ahead 🚀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6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Isotope tracking in controlled biological systems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Search for keV-scale gamma signatures in vivo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Engineering bio-reactors for targeted transmutations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Agricultural and health optimization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Why Low Δm Matters in Bio-Nuclear Feasibility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Δm = mass difference between reactants and products → ΔE = Q-value (energy change)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Low ΔE (&lt;1 MeV) = feasible in biological environments with catalysts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“</a:t>
            </a: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Easy movers” = isotopes near stability islands that transform with minimal Δm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Net ΔE ~ 0 loops = appear “chemical” in energy balance but are nuclear in nature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The Role of Easy Movers in Biological Transmutations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2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Easy movers: isotopes with small Δm to multiple neighbors via α, p, n, β, EC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Cluster near magic numbers (Z=50, 82; N=50, 82, 126)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Examples: Na, Mg, P, S, K, Ca, Fe, Sr, Ba, Sn, Pb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Stability islands allow gentle β/EC slides &lt;1 MeV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Low-Δm Pathways in Plants, Animals, and Humans 🌱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Na → K → Ca loop for cell electrical balance &amp; bone mineralization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Mg → Ca conversion for bone health in mammals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P/S → Ca for eggshell and bone production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N-14 ⇄ C-14 loop as a micro cooling/heating pair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Sodium–Potassium Pathway (SPP) &amp; ATP Cooling ❄️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SPP = Na⁺/K⁺ exchange across membranes, normally seen as chemical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Low-Δm model: nuclear tuning possible in Na→K conversions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ATP hydrolysis + nuclear endothermic steps = intracellular cooling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Low sodium → low K production → system slows to avoid overheating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Biological Catalysts for Low-Δm Reactions 🧲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Fe, Cu, Mo, Ni in enzyme active sites lower effective Coulomb barriers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Electron screening via protein environments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Neutron/proton focusing by metal cofactors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Isomer de-excitation (e.g., 57mFe, 99mTc) as micro heat sinks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Life-Relevant Effects 🦴🌿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Explains Ca in milk linked to dietary P in cows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Accounts for bone formation without external Ca in chicks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Mg intake and bone density connection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Tree mass increase from air C/N/O inputs via low-Δm chains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Measurements Supporting Low-Δm Bio-Nuclear Reactions 📊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Elemental imbalances in growth vs intake/output studies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Isotope ratios (e.g., C-14 variations in plants vs air)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Anomalous K-40 levels in certain crops (bananas)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Increased heavy isotope presence near biological activity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 algn="ctr">
              <a:lnSpc>
                <a:spcPct val="100000"/>
              </a:lnSpc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Closed-Loop Nuclear Pathways in Biology ♻️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p>
            <a:pPr indent="0">
              <a:lnSpc>
                <a:spcPct val="100000"/>
              </a:lnSpc>
              <a:spcBef>
                <a:spcPts val="641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Pair exothermic &amp; endothermic low-Δm steps for net ΔE ≈ 0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Appears chemical in energy signature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Provides elemental transmutation &amp; thermal management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3080">
              <a:lnSpc>
                <a:spcPct val="100000"/>
              </a:lnSpc>
              <a:spcBef>
                <a:spcPts val="28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400" spc="-1" strike="noStrike">
                <a:solidFill>
                  <a:srgbClr val="000000"/>
                </a:solidFill>
                <a:latin typeface="Calibri"/>
              </a:rPr>
              <a:t>Fits within enzymatic/cellular structures</a:t>
            </a:r>
            <a:endParaRPr b="0" lang="en-US" sz="1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LibreOffice/7.4.7.2$Linux_X86_64 LibreOffice_project/40$Build-2</Application>
  <AppVersion>15.0000</AppVersion>
  <Words>0</Words>
  <Paragraphs>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2013-01-27T09:14:16Z</dcterms:created>
  <dc:creator/>
  <dc:description>generated using python-pptx</dc:description>
  <dc:language>en-US</dc:language>
  <cp:lastModifiedBy>Steve Canny</cp:lastModifiedBy>
  <dcterms:modified xsi:type="dcterms:W3CDTF">2013-01-27T09:15:58Z</dcterms:modified>
  <cp:revision>1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On-screen Show (4:3)</vt:lpwstr>
  </property>
</Properties>
</file>