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Alexandria"/>
      <p:regular r:id="rId17"/>
    </p:embeddedFont>
    <p:embeddedFont>
      <p:font typeface="Alexandria"/>
      <p:regular r:id="rId18"/>
    </p:embeddedFont>
    <p:embeddedFont>
      <p:font typeface="Alexandria"/>
      <p:regular r:id="rId19"/>
    </p:embeddedFont>
    <p:embeddedFont>
      <p:font typeface="Alexandria"/>
      <p:regular r:id="rId20"/>
    </p:embeddedFont>
    <p:embeddedFont>
      <p:font typeface="Alexandria"/>
      <p:regular r:id="rId21"/>
    </p:embeddedFont>
    <p:embeddedFont>
      <p:font typeface="Alexandria"/>
      <p:regular r:id="rId22"/>
    </p:embeddedFont>
    <p:embeddedFont>
      <p:font typeface="Nobile"/>
      <p:regular r:id="rId23"/>
    </p:embeddedFont>
    <p:embeddedFont>
      <p:font typeface="Nobile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792718"/>
            <a:ext cx="7415927" cy="3193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8350"/>
              </a:lnSpc>
              <a:buNone/>
            </a:pPr>
            <a:r>
              <a:rPr lang="en-US" sz="67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Integrating RACI and Relationship Management</a:t>
            </a:r>
            <a:endParaRPr lang="en-US" sz="6700" dirty="0"/>
          </a:p>
        </p:txBody>
      </p:sp>
      <p:sp>
        <p:nvSpPr>
          <p:cNvPr id="4" name="Text 1"/>
          <p:cNvSpPr/>
          <p:nvPr/>
        </p:nvSpPr>
        <p:spPr>
          <a:xfrm>
            <a:off x="864037" y="4356973"/>
            <a:ext cx="7415927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Effective project management requires clearly defined roles and responsibilities. By integrating the RACI matrix with the 12 levels of relationship management, organizations can optimize the assignment of tasks and decision-making, ensuring the right people are involved at the appropriate levels based on the depth of their professional connections.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864037" y="7023378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57" y="7030998"/>
            <a:ext cx="379690" cy="37969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82316" y="7004923"/>
            <a:ext cx="2216944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400"/>
              </a:lnSpc>
              <a:buNone/>
            </a:pPr>
            <a:r>
              <a:rPr lang="en-US" sz="2400" b="1" dirty="0">
                <a:solidFill>
                  <a:srgbClr val="404155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by Khan Baba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389698"/>
            <a:ext cx="7415927" cy="2314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6050"/>
              </a:lnSpc>
              <a:buNone/>
            </a:pPr>
            <a:r>
              <a:rPr lang="en-US" sz="48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Conclusion: Optimizing Project Roles and Relationships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6350437" y="4074557"/>
            <a:ext cx="7415927" cy="27653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integrating the RACI matrix with the 12 levels of relationship management, organizations can effectively assign roles, responsibilities, and decision-making authority based on the depth of their professional connections. This holistic approach fosters greater efficiency, collaboration, and stakeholder management, ultimately leading to more successful project outcomes.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7524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136" y="275153"/>
            <a:ext cx="3316129" cy="220218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70692" y="3443526"/>
            <a:ext cx="8432006" cy="688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The RACI Matrix: Roles Defined</a:t>
            </a:r>
            <a:endParaRPr lang="en-US" sz="4300" dirty="0"/>
          </a:p>
        </p:txBody>
      </p:sp>
      <p:sp>
        <p:nvSpPr>
          <p:cNvPr id="5" name="Shape 1"/>
          <p:cNvSpPr/>
          <p:nvPr/>
        </p:nvSpPr>
        <p:spPr>
          <a:xfrm>
            <a:off x="770692" y="4709636"/>
            <a:ext cx="495419" cy="495419"/>
          </a:xfrm>
          <a:prstGeom prst="roundRect">
            <a:avLst>
              <a:gd name="adj" fmla="val 18668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956429" y="4792147"/>
            <a:ext cx="123825" cy="330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600" dirty="0"/>
          </a:p>
        </p:txBody>
      </p:sp>
      <p:sp>
        <p:nvSpPr>
          <p:cNvPr id="7" name="Text 3"/>
          <p:cNvSpPr/>
          <p:nvPr/>
        </p:nvSpPr>
        <p:spPr>
          <a:xfrm>
            <a:off x="1486257" y="4709636"/>
            <a:ext cx="2752487" cy="344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Responsible (R)</a:t>
            </a:r>
            <a:endParaRPr lang="en-US" sz="2150" dirty="0"/>
          </a:p>
        </p:txBody>
      </p:sp>
      <p:sp>
        <p:nvSpPr>
          <p:cNvPr id="8" name="Text 4"/>
          <p:cNvSpPr/>
          <p:nvPr/>
        </p:nvSpPr>
        <p:spPr>
          <a:xfrm>
            <a:off x="1486257" y="5185767"/>
            <a:ext cx="5718929" cy="704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person or team directly responsible for completing a task or deliverable.</a:t>
            </a:r>
            <a:endParaRPr lang="en-US" sz="1700" dirty="0"/>
          </a:p>
        </p:txBody>
      </p:sp>
      <p:sp>
        <p:nvSpPr>
          <p:cNvPr id="9" name="Shape 5"/>
          <p:cNvSpPr/>
          <p:nvPr/>
        </p:nvSpPr>
        <p:spPr>
          <a:xfrm>
            <a:off x="7425333" y="4709636"/>
            <a:ext cx="495419" cy="495419"/>
          </a:xfrm>
          <a:prstGeom prst="roundRect">
            <a:avLst>
              <a:gd name="adj" fmla="val 18668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576423" y="4792147"/>
            <a:ext cx="193238" cy="330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600" dirty="0"/>
          </a:p>
        </p:txBody>
      </p:sp>
      <p:sp>
        <p:nvSpPr>
          <p:cNvPr id="11" name="Text 7"/>
          <p:cNvSpPr/>
          <p:nvPr/>
        </p:nvSpPr>
        <p:spPr>
          <a:xfrm>
            <a:off x="8140898" y="4709636"/>
            <a:ext cx="2752487" cy="344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Accountable (A)</a:t>
            </a:r>
            <a:endParaRPr lang="en-US" sz="2150" dirty="0"/>
          </a:p>
        </p:txBody>
      </p:sp>
      <p:sp>
        <p:nvSpPr>
          <p:cNvPr id="12" name="Text 8"/>
          <p:cNvSpPr/>
          <p:nvPr/>
        </p:nvSpPr>
        <p:spPr>
          <a:xfrm>
            <a:off x="8140898" y="5185767"/>
            <a:ext cx="5718929" cy="704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person who has ultimate ownership of the task's outcome; they must ensure the task is completed.</a:t>
            </a:r>
            <a:endParaRPr lang="en-US" sz="1700" dirty="0"/>
          </a:p>
        </p:txBody>
      </p:sp>
      <p:sp>
        <p:nvSpPr>
          <p:cNvPr id="13" name="Shape 9"/>
          <p:cNvSpPr/>
          <p:nvPr/>
        </p:nvSpPr>
        <p:spPr>
          <a:xfrm>
            <a:off x="770692" y="6357938"/>
            <a:ext cx="495419" cy="495419"/>
          </a:xfrm>
          <a:prstGeom prst="roundRect">
            <a:avLst>
              <a:gd name="adj" fmla="val 18668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21068" y="6440448"/>
            <a:ext cx="194548" cy="330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600" dirty="0"/>
          </a:p>
        </p:txBody>
      </p:sp>
      <p:sp>
        <p:nvSpPr>
          <p:cNvPr id="15" name="Text 11"/>
          <p:cNvSpPr/>
          <p:nvPr/>
        </p:nvSpPr>
        <p:spPr>
          <a:xfrm>
            <a:off x="1486257" y="6357938"/>
            <a:ext cx="2752487" cy="344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Consulted (C)</a:t>
            </a:r>
            <a:endParaRPr lang="en-US" sz="2150" dirty="0"/>
          </a:p>
        </p:txBody>
      </p:sp>
      <p:sp>
        <p:nvSpPr>
          <p:cNvPr id="16" name="Text 12"/>
          <p:cNvSpPr/>
          <p:nvPr/>
        </p:nvSpPr>
        <p:spPr>
          <a:xfrm>
            <a:off x="1486257" y="6834068"/>
            <a:ext cx="5718929" cy="704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Individuals whose input is sought during the project or task for advice, expertise, or approval.</a:t>
            </a:r>
            <a:endParaRPr lang="en-US" sz="1700" dirty="0"/>
          </a:p>
        </p:txBody>
      </p:sp>
      <p:sp>
        <p:nvSpPr>
          <p:cNvPr id="17" name="Shape 13"/>
          <p:cNvSpPr/>
          <p:nvPr/>
        </p:nvSpPr>
        <p:spPr>
          <a:xfrm>
            <a:off x="7425333" y="6357938"/>
            <a:ext cx="495419" cy="495419"/>
          </a:xfrm>
          <a:prstGeom prst="roundRect">
            <a:avLst>
              <a:gd name="adj" fmla="val 18668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7574399" y="6440448"/>
            <a:ext cx="197168" cy="330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4</a:t>
            </a:r>
            <a:endParaRPr lang="en-US" sz="2600" dirty="0"/>
          </a:p>
        </p:txBody>
      </p:sp>
      <p:sp>
        <p:nvSpPr>
          <p:cNvPr id="19" name="Text 15"/>
          <p:cNvSpPr/>
          <p:nvPr/>
        </p:nvSpPr>
        <p:spPr>
          <a:xfrm>
            <a:off x="8140898" y="6357938"/>
            <a:ext cx="2752487" cy="344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Informed (I)</a:t>
            </a:r>
            <a:endParaRPr lang="en-US" sz="2150" dirty="0"/>
          </a:p>
        </p:txBody>
      </p:sp>
      <p:sp>
        <p:nvSpPr>
          <p:cNvPr id="20" name="Text 16"/>
          <p:cNvSpPr/>
          <p:nvPr/>
        </p:nvSpPr>
        <p:spPr>
          <a:xfrm>
            <a:off x="8140898" y="6834068"/>
            <a:ext cx="5718929" cy="704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People who need to be kept updated on progress or decisions but do not directly participate.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807964"/>
            <a:ext cx="10732294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6050"/>
              </a:lnSpc>
              <a:buNone/>
            </a:pPr>
            <a:r>
              <a:rPr lang="en-US" sz="48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Relationship Levels and RACI Roles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196590"/>
            <a:ext cx="3191708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Qareen (Inseparable)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3829169"/>
            <a:ext cx="3898821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Responsible (R) and Accountable (A) RACI roles. Trusted business partners and co-founders who share deep knowledge and understanding of each other's working styles.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3196590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Safiyy (Best Friend)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72695" y="3829169"/>
            <a:ext cx="3898821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Responsible (R) and Accountable (A) RACI roles. Key strategic partners and long-term business allies who are highly reliable.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196590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Najiyy (Confidant)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81354" y="3829169"/>
            <a:ext cx="3898821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Consulted (C) and Accountable (A) RACI roles. Senior advisors, mentors, and board members whose expertise and judgment are trusted.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3538" y="537805"/>
            <a:ext cx="7776924" cy="1220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800"/>
              </a:lnSpc>
              <a:buNone/>
            </a:pPr>
            <a:r>
              <a:rPr lang="en-US" sz="38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Relationship Levels and RACI Roles (Continued)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965002" y="2051328"/>
            <a:ext cx="22860" cy="5640467"/>
          </a:xfrm>
          <a:prstGeom prst="roundRect">
            <a:avLst>
              <a:gd name="adj" fmla="val 358824"/>
            </a:avLst>
          </a:prstGeom>
          <a:solidFill>
            <a:srgbClr val="B8C3DF"/>
          </a:solidFill>
          <a:ln/>
        </p:spPr>
      </p:sp>
      <p:sp>
        <p:nvSpPr>
          <p:cNvPr id="5" name="Shape 2"/>
          <p:cNvSpPr/>
          <p:nvPr/>
        </p:nvSpPr>
        <p:spPr>
          <a:xfrm>
            <a:off x="1173242" y="2479238"/>
            <a:ext cx="683538" cy="22860"/>
          </a:xfrm>
          <a:prstGeom prst="roundRect">
            <a:avLst>
              <a:gd name="adj" fmla="val 358824"/>
            </a:avLst>
          </a:prstGeom>
          <a:solidFill>
            <a:srgbClr val="B8C3DF"/>
          </a:solidFill>
          <a:ln/>
        </p:spPr>
      </p:sp>
      <p:sp>
        <p:nvSpPr>
          <p:cNvPr id="6" name="Shape 3"/>
          <p:cNvSpPr/>
          <p:nvPr/>
        </p:nvSpPr>
        <p:spPr>
          <a:xfrm>
            <a:off x="756761" y="2270998"/>
            <a:ext cx="439341" cy="439341"/>
          </a:xfrm>
          <a:prstGeom prst="roundRect">
            <a:avLst>
              <a:gd name="adj" fmla="val 1867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21425" y="2344103"/>
            <a:ext cx="109895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2050494" y="2246590"/>
            <a:ext cx="2500670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Anees (Comfortable)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2050494" y="2668786"/>
            <a:ext cx="6409968" cy="937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Responsible (R) and Consulted (C) RACI roles. Key team members or operational partners who are familiar with the way you work and can be trusted to get things done efficiently.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173242" y="4424482"/>
            <a:ext cx="683538" cy="22860"/>
          </a:xfrm>
          <a:prstGeom prst="roundRect">
            <a:avLst>
              <a:gd name="adj" fmla="val 358824"/>
            </a:avLst>
          </a:prstGeom>
          <a:solidFill>
            <a:srgbClr val="B8C3DF"/>
          </a:solidFill>
          <a:ln/>
        </p:spPr>
      </p:sp>
      <p:sp>
        <p:nvSpPr>
          <p:cNvPr id="11" name="Shape 8"/>
          <p:cNvSpPr/>
          <p:nvPr/>
        </p:nvSpPr>
        <p:spPr>
          <a:xfrm>
            <a:off x="756761" y="4216241"/>
            <a:ext cx="439341" cy="439341"/>
          </a:xfrm>
          <a:prstGeom prst="roundRect">
            <a:avLst>
              <a:gd name="adj" fmla="val 1867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90707" y="4289346"/>
            <a:ext cx="171450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2050494" y="4191833"/>
            <a:ext cx="3016091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Khaleel (Intimate Friend)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2050494" y="4614029"/>
            <a:ext cx="6409968" cy="937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Responsible (R) and Consulted (C) RACI roles. Close professional collaborators and key team leaders whose involvement energizes the team and inspires confidence in delegating responsibilities.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173242" y="6369725"/>
            <a:ext cx="683538" cy="22860"/>
          </a:xfrm>
          <a:prstGeom prst="roundRect">
            <a:avLst>
              <a:gd name="adj" fmla="val 358824"/>
            </a:avLst>
          </a:prstGeom>
          <a:solidFill>
            <a:srgbClr val="B8C3DF"/>
          </a:solidFill>
          <a:ln/>
        </p:spPr>
      </p:sp>
      <p:sp>
        <p:nvSpPr>
          <p:cNvPr id="16" name="Shape 13"/>
          <p:cNvSpPr/>
          <p:nvPr/>
        </p:nvSpPr>
        <p:spPr>
          <a:xfrm>
            <a:off x="756761" y="6161484"/>
            <a:ext cx="439341" cy="439341"/>
          </a:xfrm>
          <a:prstGeom prst="roundRect">
            <a:avLst>
              <a:gd name="adj" fmla="val 18670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90111" y="6234589"/>
            <a:ext cx="172522" cy="29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2050494" y="6137077"/>
            <a:ext cx="2506504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Sadeeq (True Friend)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2050494" y="6559272"/>
            <a:ext cx="6409968" cy="937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Consulted (C) and Accountable (A) RACI roles. Trusted long-term contacts and collaborators who provide honest, unbiased feedback, making them invaluable for strategic decisions.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7123" y="641390"/>
            <a:ext cx="13036153" cy="1423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60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Relationship Levels and RACI Roles (Continued)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7123" y="2520077"/>
            <a:ext cx="6404253" cy="2420183"/>
          </a:xfrm>
          <a:prstGeom prst="roundRect">
            <a:avLst>
              <a:gd name="adj" fmla="val 3953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32391" y="2755344"/>
            <a:ext cx="2997994" cy="3557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Rafeeq (Dependable)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32391" y="3247668"/>
            <a:ext cx="5933718" cy="1457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Responsible (R) and Accountable (A) RACI roles. Reliable colleagues and team members who can be trusted to execute plans effectively without needing much oversight.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429024" y="2520077"/>
            <a:ext cx="6404253" cy="2420183"/>
          </a:xfrm>
          <a:prstGeom prst="roundRect">
            <a:avLst>
              <a:gd name="adj" fmla="val 3953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664291" y="2755344"/>
            <a:ext cx="4709279" cy="3557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Sahib (Concerned for Well-Being)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64291" y="3247668"/>
            <a:ext cx="5933718" cy="1457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Informed (I) and Consulted (C) RACI roles. Supervisors, managers, or support staff who are concerned for your success but not directly involved in day-to-day tasks.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97123" y="5167908"/>
            <a:ext cx="6404253" cy="2420183"/>
          </a:xfrm>
          <a:prstGeom prst="roundRect">
            <a:avLst>
              <a:gd name="adj" fmla="val 3953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32391" y="5403175"/>
            <a:ext cx="4162068" cy="3557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Nadeem (Casual Companion)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032391" y="5895499"/>
            <a:ext cx="5933718" cy="1457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Consulted (C) and Informed (I) RACI roles. Casual business contacts and occasional collaborators who can provide helpful feedback on a more informal basis.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429024" y="5167908"/>
            <a:ext cx="6404253" cy="2420183"/>
          </a:xfrm>
          <a:prstGeom prst="roundRect">
            <a:avLst>
              <a:gd name="adj" fmla="val 3953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664291" y="5403175"/>
            <a:ext cx="4618434" cy="3557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Sameer (Good Conversationalist)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664291" y="5895499"/>
            <a:ext cx="5933718" cy="1457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Consulted (C) and Informed (I) RACI roles. Intellectual peers or casual professional contacts who can offer interesting perspectives during discussions but are not deeply involved in decision-making.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4130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5576" y="3466386"/>
            <a:ext cx="13039249" cy="1420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Relationship Levels and RACI Roles (Continued)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76" y="5227915"/>
            <a:ext cx="568166" cy="56816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5576" y="6023372"/>
            <a:ext cx="4943594" cy="35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Jalees (Comfortable Acquaintance)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5576" y="6514743"/>
            <a:ext cx="6349127" cy="10908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Informed (I) RACI role. Extended network contacts or acquaintances who are kept updated as a courtesy but not relied upon for major tasks.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578" y="5227915"/>
            <a:ext cx="568166" cy="56816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85578" y="6023372"/>
            <a:ext cx="4602480" cy="35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Zameel (Nodding Acquaintance)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485578" y="6514743"/>
            <a:ext cx="6349246" cy="10908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Informed (I) RACI role. Networking connections and distant colleagues who receive only broad updates to maintain a peripheral connection.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5211" y="578287"/>
            <a:ext cx="7673578" cy="1312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150"/>
              </a:lnSpc>
              <a:buNone/>
            </a:pPr>
            <a:r>
              <a:rPr lang="en-US" sz="41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Applying RACI and Relationship Levels</a:t>
            </a:r>
            <a:endParaRPr lang="en-US" sz="41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11" y="2206109"/>
            <a:ext cx="1050369" cy="16805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00620" y="2416135"/>
            <a:ext cx="2625923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Task Assignment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2100620" y="2870359"/>
            <a:ext cx="6308169" cy="671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Assign Responsible roles to Qareen, Safiyy, or Rafeeq-level contacts who are trusted partners with close ties.</a:t>
            </a:r>
            <a:endParaRPr lang="en-US" sz="16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11" y="3886676"/>
            <a:ext cx="1050369" cy="188225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00620" y="4096703"/>
            <a:ext cx="2625923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Decision-Making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2100620" y="4550926"/>
            <a:ext cx="6308169" cy="100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Involve Najiyy, Sadeeq, and Khaleel-level contacts in Consulted roles to leverage their expertise and judgment for strategic matters.</a:t>
            </a:r>
            <a:endParaRPr lang="en-US" sz="16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11" y="5768935"/>
            <a:ext cx="1050369" cy="188225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00620" y="5978962"/>
            <a:ext cx="3078242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Informing Stakeholders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2100620" y="6433185"/>
            <a:ext cx="6308169" cy="100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Keep those further out in the relationship spectrum (Sameer, Jalees, Zameel) Informed to maintain connections without involving them directly in execution or decision-making.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2080" y="831652"/>
            <a:ext cx="7792641" cy="1206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750"/>
              </a:lnSpc>
              <a:buNone/>
            </a:pPr>
            <a:r>
              <a:rPr lang="en-US" sz="38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Benefits of Integrating RACI and Relationship Management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162080" y="2544961"/>
            <a:ext cx="434340" cy="434340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24838" y="2617351"/>
            <a:ext cx="108704" cy="2895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6789420" y="2544961"/>
            <a:ext cx="2413159" cy="301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Improved Efficiency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6789420" y="2962275"/>
            <a:ext cx="7165300" cy="9269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aligning the right people with the right roles based on their relationship levels, tasks are completed more effectively, and decision-making is streamlined.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6162080" y="4299347"/>
            <a:ext cx="434340" cy="434340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294477" y="4371737"/>
            <a:ext cx="169426" cy="2895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250" dirty="0"/>
          </a:p>
        </p:txBody>
      </p:sp>
      <p:sp>
        <p:nvSpPr>
          <p:cNvPr id="10" name="Text 7"/>
          <p:cNvSpPr/>
          <p:nvPr/>
        </p:nvSpPr>
        <p:spPr>
          <a:xfrm>
            <a:off x="6789420" y="4299347"/>
            <a:ext cx="2905839" cy="301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Enhanced Collaboration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6789420" y="4716661"/>
            <a:ext cx="7165300" cy="9269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integration of RACI and relationship management fosters a culture of trust, open communication, and accountability, leading to stronger teamwork and better project outcomes.</a:t>
            </a:r>
            <a:endParaRPr lang="en-US" sz="1500" dirty="0"/>
          </a:p>
        </p:txBody>
      </p:sp>
      <p:sp>
        <p:nvSpPr>
          <p:cNvPr id="12" name="Shape 9"/>
          <p:cNvSpPr/>
          <p:nvPr/>
        </p:nvSpPr>
        <p:spPr>
          <a:xfrm>
            <a:off x="6162080" y="6053733"/>
            <a:ext cx="434340" cy="434340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293882" y="6126123"/>
            <a:ext cx="170617" cy="2895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250" dirty="0"/>
          </a:p>
        </p:txBody>
      </p:sp>
      <p:sp>
        <p:nvSpPr>
          <p:cNvPr id="14" name="Text 11"/>
          <p:cNvSpPr/>
          <p:nvPr/>
        </p:nvSpPr>
        <p:spPr>
          <a:xfrm>
            <a:off x="6789420" y="6053733"/>
            <a:ext cx="4481751" cy="301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Optimized Stakeholder Management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6789420" y="6471047"/>
            <a:ext cx="7165300" cy="9269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Keeping the appropriate stakeholders informed at the right level helps manage expectations, mitigate risks, and maintain positive relationships throughout the project's lifecycle.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32552" y="850583"/>
            <a:ext cx="7851696" cy="11539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50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Implementing the Integrated Approach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6132552" y="2281476"/>
            <a:ext cx="7851696" cy="5097542"/>
          </a:xfrm>
          <a:prstGeom prst="roundRect">
            <a:avLst>
              <a:gd name="adj" fmla="val 152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140172" y="2289096"/>
            <a:ext cx="7836456" cy="11228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324719" y="2407444"/>
            <a:ext cx="3545324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Identify Relationship Levels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10246757" y="2407444"/>
            <a:ext cx="3545324" cy="886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Assess the depth of your relationships with each contact and categorize them into the 12 levels.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6140172" y="3411974"/>
            <a:ext cx="7836456" cy="112287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324719" y="3530322"/>
            <a:ext cx="3545324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Assign RACI Roles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10246757" y="3530322"/>
            <a:ext cx="3545324" cy="886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Determine the appropriate RACI roles for each contact based on their relationship level and expertise.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6140172" y="4534853"/>
            <a:ext cx="7836456" cy="141827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324719" y="4653201"/>
            <a:ext cx="3545324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Integrate into Workflows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10246757" y="4653201"/>
            <a:ext cx="3545324" cy="11815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Incorporate the RACI and relationship management framework into your project management processes and communication strategies.</a:t>
            </a:r>
            <a:endParaRPr lang="en-US" sz="1450" dirty="0"/>
          </a:p>
        </p:txBody>
      </p:sp>
      <p:sp>
        <p:nvSpPr>
          <p:cNvPr id="14" name="Shape 11"/>
          <p:cNvSpPr/>
          <p:nvPr/>
        </p:nvSpPr>
        <p:spPr>
          <a:xfrm>
            <a:off x="6140172" y="5953125"/>
            <a:ext cx="7836456" cy="141827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6324719" y="6071473"/>
            <a:ext cx="3545324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Review and Adjust</a:t>
            </a:r>
            <a:endParaRPr lang="en-US" sz="1450" dirty="0"/>
          </a:p>
        </p:txBody>
      </p:sp>
      <p:sp>
        <p:nvSpPr>
          <p:cNvPr id="16" name="Text 13"/>
          <p:cNvSpPr/>
          <p:nvPr/>
        </p:nvSpPr>
        <p:spPr>
          <a:xfrm>
            <a:off x="10246757" y="6071473"/>
            <a:ext cx="3545324" cy="11815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Regularly review and update the RACI assignments and relationship levels to ensure they align with the evolving project needs and team dynamics.</a:t>
            </a:r>
            <a:endParaRPr lang="en-US" sz="14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2024-10-01T18:48:52Z</dcterms:created>
  <dcterms:modified xsi:type="dcterms:W3CDTF">2024-10-01T18:48:52Z</dcterms:modified>
</cp:coreProperties>
</file>